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4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3">
            <a:schemeClr val="accent6"/>
          </a:fillRef>
          <a:effectRef idx="2">
            <a:schemeClr val="accent6"/>
          </a:effectRef>
          <a:fontRef idx="minor">
            <a:schemeClr val="lt1"/>
          </a:fontRef>
        </p:style>
        <p:txBody>
          <a:bodyPr/>
          <a:lstStyle/>
          <a:p>
            <a:r>
              <a:rPr lang="en-US" b="1" dirty="0" smtClean="0">
                <a:latin typeface="Arial Black" pitchFamily="34" charset="0"/>
              </a:rPr>
              <a:t>TRADITIONAL </a:t>
            </a:r>
            <a:r>
              <a:rPr lang="en-US" b="1" dirty="0" smtClean="0">
                <a:latin typeface="Arial Black" pitchFamily="34" charset="0"/>
              </a:rPr>
              <a:t>MEDIA</a:t>
            </a:r>
            <a:br>
              <a:rPr lang="en-US" b="1" dirty="0" smtClean="0">
                <a:latin typeface="Arial Black" pitchFamily="34" charset="0"/>
              </a:rPr>
            </a:br>
            <a:r>
              <a:rPr lang="en-US" sz="2800" b="1" dirty="0" smtClean="0">
                <a:solidFill>
                  <a:srgbClr val="C00000"/>
                </a:solidFill>
                <a:latin typeface="Angsana New" pitchFamily="18" charset="-34"/>
                <a:cs typeface="Angsana New" pitchFamily="18" charset="-34"/>
              </a:rPr>
              <a:t>(Unit III)</a:t>
            </a:r>
            <a:endParaRPr lang="en-IN" sz="2800" b="1" dirty="0">
              <a:solidFill>
                <a:srgbClr val="C00000"/>
              </a:solidFill>
              <a:latin typeface="Angsana New" pitchFamily="18" charset="-34"/>
              <a:cs typeface="Angsana New" pitchFamily="18" charset="-34"/>
            </a:endParaRPr>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solidFill>
                  <a:schemeClr val="tx2">
                    <a:lumMod val="75000"/>
                  </a:schemeClr>
                </a:solidFill>
                <a:latin typeface="Arabic Typesetting" pitchFamily="66" charset="-78"/>
                <a:cs typeface="Arabic Typesetting" pitchFamily="66" charset="-78"/>
              </a:rPr>
              <a:t>Paper: Development Communication</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Course: BJMC, Semester: II</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Institution: DSPMU, Ranchi</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Teacher: Sumedha Chaudhury</a:t>
            </a:r>
            <a:endParaRPr lang="en-IN" dirty="0">
              <a:solidFill>
                <a:schemeClr val="tx2">
                  <a:lumMod val="75000"/>
                </a:schemeClr>
              </a:solidFill>
              <a:latin typeface="Arabic Typesetting" pitchFamily="66" charset="-78"/>
              <a:cs typeface="Arabic Typesetting" pitchFamily="66"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latin typeface="Bernard MT Condensed" pitchFamily="18" charset="0"/>
              </a:rPr>
              <a:t>Traditional Media or Folk Media</a:t>
            </a:r>
            <a:endParaRPr lang="en-IN" b="1" dirty="0">
              <a:latin typeface="Bernard MT Condensed"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a:t>
            </a:r>
            <a:r>
              <a:rPr lang="en-US" dirty="0" smtClean="0">
                <a:latin typeface="Times New Roman" pitchFamily="18" charset="0"/>
                <a:cs typeface="Times New Roman" pitchFamily="18" charset="0"/>
              </a:rPr>
              <a:t>Rural India is a treasure trove of folk art, theatre, music, dance and many kind of combinations of these all. Every region has its own folk art form that is immensely popular and relevant in that area. </a:t>
            </a:r>
          </a:p>
          <a:p>
            <a:pPr algn="just">
              <a:buNone/>
            </a:pPr>
            <a:r>
              <a:rPr lang="en-US" dirty="0" smtClean="0">
                <a:latin typeface="Times New Roman" pitchFamily="18" charset="0"/>
                <a:cs typeface="Times New Roman" pitchFamily="18" charset="0"/>
              </a:rPr>
              <a:t>    Being ancient forms of art the folk media is very close to the hearts of people its understanding direct and at personal level. </a:t>
            </a:r>
          </a:p>
          <a:p>
            <a:pPr algn="just">
              <a:buNone/>
            </a:pPr>
            <a:r>
              <a:rPr lang="en-US" dirty="0" smtClean="0">
                <a:latin typeface="Times New Roman" pitchFamily="18" charset="0"/>
                <a:cs typeface="Times New Roman" pitchFamily="18" charset="0"/>
              </a:rPr>
              <a:t>    Studies show that folk traditions are uniformly popular regardless of the educational social and financial standing of any community. </a:t>
            </a:r>
          </a:p>
          <a:p>
            <a:pPr algn="just">
              <a:buNone/>
            </a:pPr>
            <a:r>
              <a:rPr lang="en-US" dirty="0" smtClean="0">
                <a:latin typeface="Times New Roman" pitchFamily="18" charset="0"/>
                <a:cs typeface="Times New Roman" pitchFamily="18" charset="0"/>
              </a:rPr>
              <a:t>    Folk forms are religion, community, case culture, language or dialect-specific and bear association and values unique to them. </a:t>
            </a:r>
            <a:endParaRPr lang="en-IN" dirty="0">
              <a:latin typeface="Times New Roman" pitchFamily="18" charset="0"/>
              <a:cs typeface="Times New Roman" pitchFamily="18" charset="0"/>
            </a:endParaRPr>
          </a:p>
        </p:txBody>
      </p:sp>
    </p:spTree>
  </p:cSld>
  <p:clrMapOvr>
    <a:masterClrMapping/>
  </p:clrMapOvr>
  <p:transition>
    <p:wheel spokes="2"/>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b="1" dirty="0" smtClean="0"/>
              <a:t>Communication Value of Folk Media</a:t>
            </a:r>
            <a:endParaRPr lang="en-IN" b="1"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 </a:t>
            </a:r>
            <a:r>
              <a:rPr lang="en-US" dirty="0" smtClean="0">
                <a:latin typeface="Times New Roman" pitchFamily="18" charset="0"/>
                <a:cs typeface="Times New Roman" pitchFamily="18" charset="0"/>
              </a:rPr>
              <a:t>Familiarity, personal contact, common language, intelligibility, credibility and acceptance.</a:t>
            </a:r>
          </a:p>
          <a:p>
            <a:pPr algn="just">
              <a:buFont typeface="Wingdings" pitchFamily="2" charset="2"/>
              <a:buChar char="Ø"/>
            </a:pPr>
            <a:r>
              <a:rPr lang="en-US" dirty="0" smtClean="0">
                <a:latin typeface="Times New Roman" pitchFamily="18" charset="0"/>
                <a:cs typeface="Times New Roman" pitchFamily="18" charset="0"/>
              </a:rPr>
              <a:t>Audience participation, Adult Education, Attentiveness, Understanding, Reactions</a:t>
            </a:r>
          </a:p>
          <a:p>
            <a:pPr algn="just">
              <a:buFont typeface="Wingdings" pitchFamily="2" charset="2"/>
              <a:buChar char="Ø"/>
            </a:pPr>
            <a:r>
              <a:rPr lang="en-US" dirty="0" smtClean="0">
                <a:latin typeface="Times New Roman" pitchFamily="18" charset="0"/>
                <a:cs typeface="Times New Roman" pitchFamily="18" charset="0"/>
              </a:rPr>
              <a:t>Flexibility, Repeatability, Reach</a:t>
            </a:r>
          </a:p>
          <a:p>
            <a:pPr algn="just">
              <a:buFont typeface="Wingdings" pitchFamily="2" charset="2"/>
              <a:buChar char="Ø"/>
            </a:pPr>
            <a:r>
              <a:rPr lang="en-US" dirty="0" smtClean="0">
                <a:latin typeface="Times New Roman" pitchFamily="18" charset="0"/>
                <a:cs typeface="Times New Roman" pitchFamily="18" charset="0"/>
              </a:rPr>
              <a:t>Investment and the Cost Factor </a:t>
            </a:r>
            <a:endParaRPr lang="en-IN" dirty="0">
              <a:latin typeface="Times New Roman" pitchFamily="18" charset="0"/>
              <a:cs typeface="Times New Roman" pitchFamily="18" charset="0"/>
            </a:endParaRPr>
          </a:p>
        </p:txBody>
      </p:sp>
    </p:spTree>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Highlighting Traditional Media</a:t>
            </a:r>
            <a:endParaRPr lang="en-IN" b="1"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The government’s efforts to revive and maintain folk media is seen setting up of ‘Song and Drama Division’ under Ministry of Information and Broadcasting. This unit makes use of traditional folk and contemporary art like puppet dance-drama to communicate with selective areas. The private organization utilizing this media are ‘Social Action Groups’ (SAGs) with affiliations to different political, social and religious bodies. </a:t>
            </a:r>
            <a:endParaRPr lang="en-IN" sz="2800" dirty="0">
              <a:latin typeface="Times New Roman" pitchFamily="18" charset="0"/>
              <a:cs typeface="Times New Roman" pitchFamily="18" charset="0"/>
            </a:endParaRPr>
          </a:p>
        </p:txBody>
      </p:sp>
    </p:spTree>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This media, however, is not patronized by the scholars. The Ministry of Cultural Affairs has instituted awards to the folk performing arts. Some Developing Asian nations have come together and have started documenting and researching talk traditions. Philippines is one of the centres where such work is being done. Radio advertisement finales based on folk tunes promoting agricultural products are not new. </a:t>
            </a:r>
            <a:endParaRPr lang="en-IN" sz="2800" dirty="0">
              <a:latin typeface="Times New Roman" pitchFamily="18" charset="0"/>
              <a:cs typeface="Times New Roman" pitchFamily="18" charset="0"/>
            </a:endParaRPr>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b="1" dirty="0" smtClean="0">
                <a:latin typeface="Aharoni" pitchFamily="2" charset="-79"/>
                <a:cs typeface="Aharoni" pitchFamily="2" charset="-79"/>
              </a:rPr>
              <a:t>Forms of Folk Media</a:t>
            </a:r>
            <a:endParaRPr lang="en-IN" b="1"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Tamasha</a:t>
            </a:r>
            <a:r>
              <a:rPr lang="en-US" b="1" dirty="0" smtClean="0">
                <a:solidFill>
                  <a:srgbClr val="C00000"/>
                </a:solidFill>
                <a:latin typeface="Times New Roman" pitchFamily="18" charset="0"/>
                <a:cs typeface="Times New Roman" pitchFamily="18" charset="0"/>
              </a:rPr>
              <a:t> or Fun</a:t>
            </a:r>
          </a:p>
          <a:p>
            <a:pPr>
              <a:buFont typeface="Wingdings" pitchFamily="2" charset="2"/>
              <a:buChar char="q"/>
            </a:pP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Powada</a:t>
            </a:r>
            <a:r>
              <a:rPr lang="en-US" b="1" dirty="0" smtClean="0">
                <a:solidFill>
                  <a:srgbClr val="C00000"/>
                </a:solidFill>
                <a:latin typeface="Times New Roman" pitchFamily="18" charset="0"/>
                <a:cs typeface="Times New Roman" pitchFamily="18" charset="0"/>
              </a:rPr>
              <a:t> or </a:t>
            </a:r>
            <a:r>
              <a:rPr lang="en-US" b="1" dirty="0" err="1" smtClean="0">
                <a:solidFill>
                  <a:srgbClr val="C00000"/>
                </a:solidFill>
                <a:latin typeface="Times New Roman" pitchFamily="18" charset="0"/>
                <a:cs typeface="Times New Roman" pitchFamily="18" charset="0"/>
              </a:rPr>
              <a:t>Pawala</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Keertana</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err="1" smtClean="0">
                <a:solidFill>
                  <a:srgbClr val="C00000"/>
                </a:solidFill>
                <a:latin typeface="Times New Roman" pitchFamily="18" charset="0"/>
                <a:cs typeface="Times New Roman" pitchFamily="18" charset="0"/>
              </a:rPr>
              <a:t>Yakshagana</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err="1" smtClean="0">
                <a:solidFill>
                  <a:srgbClr val="C00000"/>
                </a:solidFill>
                <a:latin typeface="Times New Roman" pitchFamily="18" charset="0"/>
                <a:cs typeface="Times New Roman" pitchFamily="18" charset="0"/>
              </a:rPr>
              <a:t>Nautanki</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smtClean="0">
                <a:solidFill>
                  <a:srgbClr val="C00000"/>
                </a:solidFill>
                <a:latin typeface="Times New Roman" pitchFamily="18" charset="0"/>
                <a:cs typeface="Times New Roman" pitchFamily="18" charset="0"/>
              </a:rPr>
              <a:t> Ram Lila</a:t>
            </a:r>
          </a:p>
          <a:p>
            <a:pPr>
              <a:buFont typeface="Wingdings" pitchFamily="2" charset="2"/>
              <a:buChar char="q"/>
            </a:pPr>
            <a:r>
              <a:rPr lang="en-US" b="1" dirty="0" err="1" smtClean="0">
                <a:solidFill>
                  <a:srgbClr val="C00000"/>
                </a:solidFill>
                <a:latin typeface="Times New Roman" pitchFamily="18" charset="0"/>
                <a:cs typeface="Times New Roman" pitchFamily="18" charset="0"/>
              </a:rPr>
              <a:t>Jatra</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err="1" smtClean="0">
                <a:solidFill>
                  <a:srgbClr val="C00000"/>
                </a:solidFill>
                <a:latin typeface="Times New Roman" pitchFamily="18" charset="0"/>
                <a:cs typeface="Times New Roman" pitchFamily="18" charset="0"/>
              </a:rPr>
              <a:t>Bhavai</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err="1" smtClean="0">
                <a:solidFill>
                  <a:srgbClr val="C00000"/>
                </a:solidFill>
                <a:latin typeface="Times New Roman" pitchFamily="18" charset="0"/>
                <a:cs typeface="Times New Roman" pitchFamily="18" charset="0"/>
              </a:rPr>
              <a:t>Theerukoothu</a:t>
            </a:r>
            <a:endParaRPr lang="en-US" b="1" dirty="0" smtClean="0">
              <a:solidFill>
                <a:srgbClr val="C00000"/>
              </a:solidFill>
              <a:latin typeface="Times New Roman" pitchFamily="18" charset="0"/>
              <a:cs typeface="Times New Roman" pitchFamily="18" charset="0"/>
            </a:endParaRPr>
          </a:p>
          <a:p>
            <a:pPr>
              <a:buFont typeface="Wingdings" pitchFamily="2" charset="2"/>
              <a:buChar char="q"/>
            </a:pPr>
            <a:r>
              <a:rPr lang="en-US" b="1" dirty="0" smtClean="0">
                <a:solidFill>
                  <a:srgbClr val="C00000"/>
                </a:solidFill>
                <a:latin typeface="Times New Roman" pitchFamily="18" charset="0"/>
                <a:cs typeface="Times New Roman" pitchFamily="18" charset="0"/>
              </a:rPr>
              <a:t>Puppetry</a:t>
            </a:r>
          </a:p>
          <a:p>
            <a:pPr>
              <a:buFont typeface="Wingdings" pitchFamily="2" charset="2"/>
              <a:buChar char="q"/>
            </a:pPr>
            <a:r>
              <a:rPr lang="en-US" b="1" dirty="0" smtClean="0">
                <a:solidFill>
                  <a:srgbClr val="C00000"/>
                </a:solidFill>
                <a:latin typeface="Times New Roman" pitchFamily="18" charset="0"/>
                <a:cs typeface="Times New Roman" pitchFamily="18" charset="0"/>
              </a:rPr>
              <a:t>Street Play</a:t>
            </a:r>
            <a:endParaRPr lang="en-IN" b="1" dirty="0">
              <a:solidFill>
                <a:srgbClr val="C00000"/>
              </a:solidFill>
              <a:latin typeface="Times New Roman" pitchFamily="18" charset="0"/>
              <a:cs typeface="Times New Roman" pitchFamily="18" charset="0"/>
            </a:endParaRPr>
          </a:p>
        </p:txBody>
      </p:sp>
    </p:spTree>
  </p:cSld>
  <p:clrMapOvr>
    <a:masterClrMapping/>
  </p:clrMapOvr>
  <p:transition>
    <p:pull dir="l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335</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TRADITIONAL MEDIA (Unit III)</vt:lpstr>
      <vt:lpstr>Traditional Media or Folk Media</vt:lpstr>
      <vt:lpstr>Communication Value of Folk Media</vt:lpstr>
      <vt:lpstr>Highlighting Traditional Media</vt:lpstr>
      <vt:lpstr>Slide 5</vt:lpstr>
      <vt:lpstr>Forms of Folk Media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MEDIA</dc:title>
  <dc:creator>Admin</dc:creator>
  <cp:lastModifiedBy>Admin</cp:lastModifiedBy>
  <cp:revision>26</cp:revision>
  <dcterms:created xsi:type="dcterms:W3CDTF">2006-08-16T00:00:00Z</dcterms:created>
  <dcterms:modified xsi:type="dcterms:W3CDTF">2020-05-15T05:20:54Z</dcterms:modified>
</cp:coreProperties>
</file>